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12" r:id="rId3"/>
    <p:sldId id="305" r:id="rId4"/>
    <p:sldId id="306" r:id="rId5"/>
    <p:sldId id="307" r:id="rId6"/>
    <p:sldId id="308" r:id="rId7"/>
    <p:sldId id="311" r:id="rId8"/>
    <p:sldId id="31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C0504D"/>
    <a:srgbClr val="A22424"/>
    <a:srgbClr val="B4A9A9"/>
    <a:srgbClr val="AC5E5E"/>
    <a:srgbClr val="EDDFC8"/>
    <a:srgbClr val="2B778C"/>
    <a:srgbClr val="1DA685"/>
    <a:srgbClr val="C0B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3" d="100"/>
          <a:sy n="83" d="100"/>
        </p:scale>
        <p:origin x="1080" y="63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/>
      <dgm:t>
        <a:bodyPr/>
        <a:lstStyle/>
        <a:p>
          <a:r>
            <a:rPr lang="en-US" dirty="0"/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/>
      <dgm:t>
        <a:bodyPr/>
        <a:lstStyle/>
        <a:p>
          <a:r>
            <a:rPr lang="en-US" dirty="0"/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/>
      <dgm:t>
        <a:bodyPr/>
        <a:lstStyle/>
        <a:p>
          <a:r>
            <a:rPr lang="en-US" dirty="0"/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/>
      <dgm:t>
        <a:bodyPr/>
        <a:lstStyle/>
        <a:p>
          <a:r>
            <a:rPr lang="en-US" dirty="0"/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/>
      <dgm:t>
        <a:bodyPr/>
        <a:lstStyle/>
        <a:p>
          <a:r>
            <a:rPr lang="en-US" dirty="0"/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/>
      <dgm:t>
        <a:bodyPr/>
        <a:lstStyle/>
        <a:p>
          <a:r>
            <a:rPr lang="en-US" dirty="0"/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/>
      <dgm:t>
        <a:bodyPr/>
        <a:lstStyle/>
        <a:p>
          <a:r>
            <a:rPr lang="en-US" dirty="0"/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>
        <a:solidFill>
          <a:schemeClr val="bg1">
            <a:lumMod val="9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/>
      <dgm:t>
        <a:bodyPr/>
        <a:lstStyle/>
        <a:p>
          <a:r>
            <a:rPr lang="en-US" dirty="0"/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EFD0D7-867A-494B-9BEB-7A5CEDB61991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</dgm:pt>
    <dgm:pt modelId="{38B9819D-383D-489A-A3FF-6FAB90F13BC4}">
      <dgm:prSet phldrT="[Text]"/>
      <dgm:spPr/>
      <dgm:t>
        <a:bodyPr/>
        <a:lstStyle/>
        <a:p>
          <a:r>
            <a:rPr lang="en-US" dirty="0"/>
            <a:t>Feature Analysis</a:t>
          </a:r>
        </a:p>
      </dgm:t>
    </dgm:pt>
    <dgm:pt modelId="{0DC4749E-2B37-44A8-95C3-FFCE3058EC94}" type="parTrans" cxnId="{2D211DE1-D24D-44CC-9FE7-47C9487C9C04}">
      <dgm:prSet/>
      <dgm:spPr/>
      <dgm:t>
        <a:bodyPr/>
        <a:lstStyle/>
        <a:p>
          <a:endParaRPr lang="en-US"/>
        </a:p>
      </dgm:t>
    </dgm:pt>
    <dgm:pt modelId="{2287A393-67F3-45C9-B5FE-179EB49DEF4F}" type="sibTrans" cxnId="{2D211DE1-D24D-44CC-9FE7-47C9487C9C04}">
      <dgm:prSet/>
      <dgm:spPr/>
      <dgm:t>
        <a:bodyPr/>
        <a:lstStyle/>
        <a:p>
          <a:endParaRPr lang="en-US"/>
        </a:p>
      </dgm:t>
    </dgm:pt>
    <dgm:pt modelId="{5DBF65DC-9A6E-4214-A656-4BB92A37E9F1}">
      <dgm:prSet phldrT="[Text]"/>
      <dgm:spPr/>
      <dgm:t>
        <a:bodyPr/>
        <a:lstStyle/>
        <a:p>
          <a:r>
            <a:rPr lang="en-US" dirty="0"/>
            <a:t>Number of Contacts</a:t>
          </a:r>
        </a:p>
      </dgm:t>
    </dgm:pt>
    <dgm:pt modelId="{4D3A53E9-0703-409A-9775-A9CC558DCAF1}" type="parTrans" cxnId="{0C7364F9-39A1-4325-88DC-71B8878212E2}">
      <dgm:prSet/>
      <dgm:spPr/>
      <dgm:t>
        <a:bodyPr/>
        <a:lstStyle/>
        <a:p>
          <a:endParaRPr lang="en-US"/>
        </a:p>
      </dgm:t>
    </dgm:pt>
    <dgm:pt modelId="{19947C42-EFE0-4B76-944F-DF55E358F335}" type="sibTrans" cxnId="{0C7364F9-39A1-4325-88DC-71B8878212E2}">
      <dgm:prSet/>
      <dgm:spPr/>
      <dgm:t>
        <a:bodyPr/>
        <a:lstStyle/>
        <a:p>
          <a:endParaRPr lang="en-US"/>
        </a:p>
      </dgm:t>
    </dgm:pt>
    <dgm:pt modelId="{78DB33CD-FFAA-48C0-B797-36AB280E309A}">
      <dgm:prSet phldrT="[Text]"/>
      <dgm:spPr/>
      <dgm:t>
        <a:bodyPr/>
        <a:lstStyle/>
        <a:p>
          <a:r>
            <a:rPr lang="en-US" dirty="0"/>
            <a:t>Key Features</a:t>
          </a:r>
        </a:p>
      </dgm:t>
    </dgm:pt>
    <dgm:pt modelId="{B1E67386-92FA-494B-89E1-3A3A029E9F11}" type="parTrans" cxnId="{4BCAA7A6-C3CD-4DB8-91A7-9933298ED00F}">
      <dgm:prSet/>
      <dgm:spPr/>
      <dgm:t>
        <a:bodyPr/>
        <a:lstStyle/>
        <a:p>
          <a:endParaRPr lang="en-US"/>
        </a:p>
      </dgm:t>
    </dgm:pt>
    <dgm:pt modelId="{8011F279-7C26-443D-958D-8117F3B7CB7C}" type="sibTrans" cxnId="{4BCAA7A6-C3CD-4DB8-91A7-9933298ED00F}">
      <dgm:prSet/>
      <dgm:spPr/>
      <dgm:t>
        <a:bodyPr/>
        <a:lstStyle/>
        <a:p>
          <a:endParaRPr lang="en-US"/>
        </a:p>
      </dgm:t>
    </dgm:pt>
    <dgm:pt modelId="{EE15BC95-83FE-4D20-BAF2-A5E1C15E66CA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9EAC8E0D-F9D8-48AF-BCF1-79C70CD8A0C4}" type="parTrans" cxnId="{30D61146-A9F0-4B75-81AC-337B42B99C01}">
      <dgm:prSet/>
      <dgm:spPr/>
      <dgm:t>
        <a:bodyPr/>
        <a:lstStyle/>
        <a:p>
          <a:endParaRPr lang="en-US"/>
        </a:p>
      </dgm:t>
    </dgm:pt>
    <dgm:pt modelId="{3AEA2D7E-5DFA-4B3F-A425-03A4A92392C7}" type="sibTrans" cxnId="{30D61146-A9F0-4B75-81AC-337B42B99C01}">
      <dgm:prSet/>
      <dgm:spPr/>
      <dgm:t>
        <a:bodyPr/>
        <a:lstStyle/>
        <a:p>
          <a:endParaRPr lang="en-US"/>
        </a:p>
      </dgm:t>
    </dgm:pt>
    <dgm:pt modelId="{C6D69510-9EF2-43AB-91C3-40B1EBF3C17D}">
      <dgm:prSet phldrT="[Text]"/>
      <dgm:spPr/>
      <dgm:t>
        <a:bodyPr/>
        <a:lstStyle/>
        <a:p>
          <a:r>
            <a:rPr lang="en-US" dirty="0"/>
            <a:t>Process Analysis</a:t>
          </a:r>
        </a:p>
      </dgm:t>
    </dgm:pt>
    <dgm:pt modelId="{DFD712F0-AA2A-4C2F-B3D4-3FBDB9730174}" type="parTrans" cxnId="{5311D5BE-BBD3-46D1-B8C9-B32B814D5886}">
      <dgm:prSet/>
      <dgm:spPr/>
      <dgm:t>
        <a:bodyPr/>
        <a:lstStyle/>
        <a:p>
          <a:endParaRPr lang="en-US"/>
        </a:p>
      </dgm:t>
    </dgm:pt>
    <dgm:pt modelId="{5BF51928-4A36-4FC0-882C-8B02DFB3B839}" type="sibTrans" cxnId="{5311D5BE-BBD3-46D1-B8C9-B32B814D5886}">
      <dgm:prSet/>
      <dgm:spPr/>
      <dgm:t>
        <a:bodyPr/>
        <a:lstStyle/>
        <a:p>
          <a:endParaRPr lang="en-US"/>
        </a:p>
      </dgm:t>
    </dgm:pt>
    <dgm:pt modelId="{D30D0C61-43D2-4019-8EB2-725A0947F553}" type="pres">
      <dgm:prSet presAssocID="{13EFD0D7-867A-494B-9BEB-7A5CEDB6199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8420080-CB14-4983-B64E-A108267F3382}" type="pres">
      <dgm:prSet presAssocID="{38B9819D-383D-489A-A3FF-6FAB90F13BC4}" presName="horFlow" presStyleCnt="0"/>
      <dgm:spPr/>
    </dgm:pt>
    <dgm:pt modelId="{683BEBF1-FE5F-429A-92B1-3DDC8342781F}" type="pres">
      <dgm:prSet presAssocID="{38B9819D-383D-489A-A3FF-6FAB90F13BC4}" presName="bigChev" presStyleLbl="node1" presStyleIdx="0" presStyleCnt="5"/>
      <dgm:spPr/>
    </dgm:pt>
    <dgm:pt modelId="{B5938284-E84A-4960-B0F6-255532F4C879}" type="pres">
      <dgm:prSet presAssocID="{38B9819D-383D-489A-A3FF-6FAB90F13BC4}" presName="vSp" presStyleCnt="0"/>
      <dgm:spPr/>
    </dgm:pt>
    <dgm:pt modelId="{677130AE-CE42-4642-A5C0-2421068E77BF}" type="pres">
      <dgm:prSet presAssocID="{5DBF65DC-9A6E-4214-A656-4BB92A37E9F1}" presName="horFlow" presStyleCnt="0"/>
      <dgm:spPr/>
    </dgm:pt>
    <dgm:pt modelId="{52A8CE11-EB0A-4612-8529-005EF1C37F4A}" type="pres">
      <dgm:prSet presAssocID="{5DBF65DC-9A6E-4214-A656-4BB92A37E9F1}" presName="bigChev" presStyleLbl="node1" presStyleIdx="1" presStyleCnt="5"/>
      <dgm:spPr/>
    </dgm:pt>
    <dgm:pt modelId="{E3CC27D0-428D-449F-874B-A98187D9599F}" type="pres">
      <dgm:prSet presAssocID="{5DBF65DC-9A6E-4214-A656-4BB92A37E9F1}" presName="vSp" presStyleCnt="0"/>
      <dgm:spPr/>
    </dgm:pt>
    <dgm:pt modelId="{F3005321-8C5C-4B36-A170-F84A33E58D1D}" type="pres">
      <dgm:prSet presAssocID="{78DB33CD-FFAA-48C0-B797-36AB280E309A}" presName="horFlow" presStyleCnt="0"/>
      <dgm:spPr/>
    </dgm:pt>
    <dgm:pt modelId="{7E31380F-D6C8-488F-9714-BEF15EAF2479}" type="pres">
      <dgm:prSet presAssocID="{78DB33CD-FFAA-48C0-B797-36AB280E309A}" presName="bigChev" presStyleLbl="node1" presStyleIdx="2" presStyleCnt="5"/>
      <dgm:spPr/>
    </dgm:pt>
    <dgm:pt modelId="{FF884B8A-C17C-49EA-ABD5-4C17D4509802}" type="pres">
      <dgm:prSet presAssocID="{78DB33CD-FFAA-48C0-B797-36AB280E309A}" presName="vSp" presStyleCnt="0"/>
      <dgm:spPr/>
    </dgm:pt>
    <dgm:pt modelId="{D0530F13-966C-43F7-8B11-BF5B5FDCD9F9}" type="pres">
      <dgm:prSet presAssocID="{EE15BC95-83FE-4D20-BAF2-A5E1C15E66CA}" presName="horFlow" presStyleCnt="0"/>
      <dgm:spPr/>
    </dgm:pt>
    <dgm:pt modelId="{8F3DA56E-8269-4A91-93D8-EE2E238E2905}" type="pres">
      <dgm:prSet presAssocID="{EE15BC95-83FE-4D20-BAF2-A5E1C15E66CA}" presName="bigChev" presStyleLbl="node1" presStyleIdx="3" presStyleCnt="5"/>
      <dgm:spPr/>
    </dgm:pt>
    <dgm:pt modelId="{9C5BB4EB-A61A-474E-AF85-DA389CA304E2}" type="pres">
      <dgm:prSet presAssocID="{EE15BC95-83FE-4D20-BAF2-A5E1C15E66CA}" presName="vSp" presStyleCnt="0"/>
      <dgm:spPr/>
    </dgm:pt>
    <dgm:pt modelId="{75E8AE3A-134C-4033-9E78-F4B9386C543B}" type="pres">
      <dgm:prSet presAssocID="{C6D69510-9EF2-43AB-91C3-40B1EBF3C17D}" presName="horFlow" presStyleCnt="0"/>
      <dgm:spPr/>
    </dgm:pt>
    <dgm:pt modelId="{6993827A-C813-4BBE-99EE-9AB381452E29}" type="pres">
      <dgm:prSet presAssocID="{C6D69510-9EF2-43AB-91C3-40B1EBF3C17D}" presName="bigChev" presStyleLbl="node1" presStyleIdx="4" presStyleCnt="5"/>
      <dgm:spPr/>
    </dgm:pt>
  </dgm:ptLst>
  <dgm:cxnLst>
    <dgm:cxn modelId="{87E4A019-5A03-4FE0-A493-DEF3B61F8617}" type="presOf" srcId="{78DB33CD-FFAA-48C0-B797-36AB280E309A}" destId="{7E31380F-D6C8-488F-9714-BEF15EAF2479}" srcOrd="0" destOrd="0" presId="urn:microsoft.com/office/officeart/2005/8/layout/lProcess3"/>
    <dgm:cxn modelId="{30D61146-A9F0-4B75-81AC-337B42B99C01}" srcId="{13EFD0D7-867A-494B-9BEB-7A5CEDB61991}" destId="{EE15BC95-83FE-4D20-BAF2-A5E1C15E66CA}" srcOrd="3" destOrd="0" parTransId="{9EAC8E0D-F9D8-48AF-BCF1-79C70CD8A0C4}" sibTransId="{3AEA2D7E-5DFA-4B3F-A425-03A4A92392C7}"/>
    <dgm:cxn modelId="{4C87C147-589B-4407-82D3-E7844BBEF12B}" type="presOf" srcId="{38B9819D-383D-489A-A3FF-6FAB90F13BC4}" destId="{683BEBF1-FE5F-429A-92B1-3DDC8342781F}" srcOrd="0" destOrd="0" presId="urn:microsoft.com/office/officeart/2005/8/layout/lProcess3"/>
    <dgm:cxn modelId="{4B959499-28E3-4930-9331-9E5D9FD1B0F5}" type="presOf" srcId="{EE15BC95-83FE-4D20-BAF2-A5E1C15E66CA}" destId="{8F3DA56E-8269-4A91-93D8-EE2E238E2905}" srcOrd="0" destOrd="0" presId="urn:microsoft.com/office/officeart/2005/8/layout/lProcess3"/>
    <dgm:cxn modelId="{4BCAA7A6-C3CD-4DB8-91A7-9933298ED00F}" srcId="{13EFD0D7-867A-494B-9BEB-7A5CEDB61991}" destId="{78DB33CD-FFAA-48C0-B797-36AB280E309A}" srcOrd="2" destOrd="0" parTransId="{B1E67386-92FA-494B-89E1-3A3A029E9F11}" sibTransId="{8011F279-7C26-443D-958D-8117F3B7CB7C}"/>
    <dgm:cxn modelId="{698614B2-2DC4-412E-9BC4-4AD2EF71E52C}" type="presOf" srcId="{13EFD0D7-867A-494B-9BEB-7A5CEDB61991}" destId="{D30D0C61-43D2-4019-8EB2-725A0947F553}" srcOrd="0" destOrd="0" presId="urn:microsoft.com/office/officeart/2005/8/layout/lProcess3"/>
    <dgm:cxn modelId="{E6747AB8-1A73-4CA3-AE20-9A44BFD78F92}" type="presOf" srcId="{C6D69510-9EF2-43AB-91C3-40B1EBF3C17D}" destId="{6993827A-C813-4BBE-99EE-9AB381452E29}" srcOrd="0" destOrd="0" presId="urn:microsoft.com/office/officeart/2005/8/layout/lProcess3"/>
    <dgm:cxn modelId="{5311D5BE-BBD3-46D1-B8C9-B32B814D5886}" srcId="{13EFD0D7-867A-494B-9BEB-7A5CEDB61991}" destId="{C6D69510-9EF2-43AB-91C3-40B1EBF3C17D}" srcOrd="4" destOrd="0" parTransId="{DFD712F0-AA2A-4C2F-B3D4-3FBDB9730174}" sibTransId="{5BF51928-4A36-4FC0-882C-8B02DFB3B839}"/>
    <dgm:cxn modelId="{2D211DE1-D24D-44CC-9FE7-47C9487C9C04}" srcId="{13EFD0D7-867A-494B-9BEB-7A5CEDB61991}" destId="{38B9819D-383D-489A-A3FF-6FAB90F13BC4}" srcOrd="0" destOrd="0" parTransId="{0DC4749E-2B37-44A8-95C3-FFCE3058EC94}" sibTransId="{2287A393-67F3-45C9-B5FE-179EB49DEF4F}"/>
    <dgm:cxn modelId="{39C4EDE8-F37D-4838-84AA-CD3566B6263B}" type="presOf" srcId="{5DBF65DC-9A6E-4214-A656-4BB92A37E9F1}" destId="{52A8CE11-EB0A-4612-8529-005EF1C37F4A}" srcOrd="0" destOrd="0" presId="urn:microsoft.com/office/officeart/2005/8/layout/lProcess3"/>
    <dgm:cxn modelId="{0C7364F9-39A1-4325-88DC-71B8878212E2}" srcId="{13EFD0D7-867A-494B-9BEB-7A5CEDB61991}" destId="{5DBF65DC-9A6E-4214-A656-4BB92A37E9F1}" srcOrd="1" destOrd="0" parTransId="{4D3A53E9-0703-409A-9775-A9CC558DCAF1}" sibTransId="{19947C42-EFE0-4B76-944F-DF55E358F335}"/>
    <dgm:cxn modelId="{A0D816DE-AC25-4D10-BEDD-B03DFE36E397}" type="presParOf" srcId="{D30D0C61-43D2-4019-8EB2-725A0947F553}" destId="{18420080-CB14-4983-B64E-A108267F3382}" srcOrd="0" destOrd="0" presId="urn:microsoft.com/office/officeart/2005/8/layout/lProcess3"/>
    <dgm:cxn modelId="{F9945890-0088-4859-A39B-5E3C61EAAC73}" type="presParOf" srcId="{18420080-CB14-4983-B64E-A108267F3382}" destId="{683BEBF1-FE5F-429A-92B1-3DDC8342781F}" srcOrd="0" destOrd="0" presId="urn:microsoft.com/office/officeart/2005/8/layout/lProcess3"/>
    <dgm:cxn modelId="{E307C840-5B29-468B-9C5C-E39F6B322C70}" type="presParOf" srcId="{D30D0C61-43D2-4019-8EB2-725A0947F553}" destId="{B5938284-E84A-4960-B0F6-255532F4C879}" srcOrd="1" destOrd="0" presId="urn:microsoft.com/office/officeart/2005/8/layout/lProcess3"/>
    <dgm:cxn modelId="{E64EFC9B-A786-43A2-B35B-BCE86928AA1F}" type="presParOf" srcId="{D30D0C61-43D2-4019-8EB2-725A0947F553}" destId="{677130AE-CE42-4642-A5C0-2421068E77BF}" srcOrd="2" destOrd="0" presId="urn:microsoft.com/office/officeart/2005/8/layout/lProcess3"/>
    <dgm:cxn modelId="{A1263D58-C016-4D41-A5EF-6C4F0F9F2810}" type="presParOf" srcId="{677130AE-CE42-4642-A5C0-2421068E77BF}" destId="{52A8CE11-EB0A-4612-8529-005EF1C37F4A}" srcOrd="0" destOrd="0" presId="urn:microsoft.com/office/officeart/2005/8/layout/lProcess3"/>
    <dgm:cxn modelId="{87AFBD6E-44A6-4FEC-8E5D-E7111A739EC3}" type="presParOf" srcId="{D30D0C61-43D2-4019-8EB2-725A0947F553}" destId="{E3CC27D0-428D-449F-874B-A98187D9599F}" srcOrd="3" destOrd="0" presId="urn:microsoft.com/office/officeart/2005/8/layout/lProcess3"/>
    <dgm:cxn modelId="{FE9C6DBA-1099-451A-B130-6D5C7499FAB4}" type="presParOf" srcId="{D30D0C61-43D2-4019-8EB2-725A0947F553}" destId="{F3005321-8C5C-4B36-A170-F84A33E58D1D}" srcOrd="4" destOrd="0" presId="urn:microsoft.com/office/officeart/2005/8/layout/lProcess3"/>
    <dgm:cxn modelId="{22E57305-7DC3-47B4-AF06-B24D506147D6}" type="presParOf" srcId="{F3005321-8C5C-4B36-A170-F84A33E58D1D}" destId="{7E31380F-D6C8-488F-9714-BEF15EAF2479}" srcOrd="0" destOrd="0" presId="urn:microsoft.com/office/officeart/2005/8/layout/lProcess3"/>
    <dgm:cxn modelId="{CFFD702D-48C9-4AEA-A60D-BF6FCE636A3C}" type="presParOf" srcId="{D30D0C61-43D2-4019-8EB2-725A0947F553}" destId="{FF884B8A-C17C-49EA-ABD5-4C17D4509802}" srcOrd="5" destOrd="0" presId="urn:microsoft.com/office/officeart/2005/8/layout/lProcess3"/>
    <dgm:cxn modelId="{F2E67BC7-1E66-436F-BB88-110308A64488}" type="presParOf" srcId="{D30D0C61-43D2-4019-8EB2-725A0947F553}" destId="{D0530F13-966C-43F7-8B11-BF5B5FDCD9F9}" srcOrd="6" destOrd="0" presId="urn:microsoft.com/office/officeart/2005/8/layout/lProcess3"/>
    <dgm:cxn modelId="{9AA0AE4D-3EC7-423E-99EB-2B7938ACCBE1}" type="presParOf" srcId="{D0530F13-966C-43F7-8B11-BF5B5FDCD9F9}" destId="{8F3DA56E-8269-4A91-93D8-EE2E238E2905}" srcOrd="0" destOrd="0" presId="urn:microsoft.com/office/officeart/2005/8/layout/lProcess3"/>
    <dgm:cxn modelId="{03BBA6A9-32C7-420D-B4EA-CB8D48EF7EB4}" type="presParOf" srcId="{D30D0C61-43D2-4019-8EB2-725A0947F553}" destId="{9C5BB4EB-A61A-474E-AF85-DA389CA304E2}" srcOrd="7" destOrd="0" presId="urn:microsoft.com/office/officeart/2005/8/layout/lProcess3"/>
    <dgm:cxn modelId="{0DCA1156-F928-48AA-B1DE-32D2AE953FC3}" type="presParOf" srcId="{D30D0C61-43D2-4019-8EB2-725A0947F553}" destId="{75E8AE3A-134C-4033-9E78-F4B9386C543B}" srcOrd="8" destOrd="0" presId="urn:microsoft.com/office/officeart/2005/8/layout/lProcess3"/>
    <dgm:cxn modelId="{6ABF8291-CD76-48CE-BD75-E26CCD28EABD}" type="presParOf" srcId="{75E8AE3A-134C-4033-9E78-F4B9386C543B}" destId="{6993827A-C813-4BBE-99EE-9AB381452E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>
                  <a:lumMod val="50000"/>
                </a:schemeClr>
              </a:solidFill>
            </a:rPr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EBF1-FE5F-429A-92B1-3DDC8342781F}">
      <dsp:nvSpPr>
        <dsp:cNvPr id="0" name=""/>
        <dsp:cNvSpPr/>
      </dsp:nvSpPr>
      <dsp:spPr>
        <a:xfrm>
          <a:off x="0" y="1965212"/>
          <a:ext cx="1316354" cy="52654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Analysis</a:t>
          </a:r>
        </a:p>
      </dsp:txBody>
      <dsp:txXfrm>
        <a:off x="263271" y="1965212"/>
        <a:ext cx="789812" cy="526542"/>
      </dsp:txXfrm>
    </dsp:sp>
    <dsp:sp modelId="{52A8CE11-EB0A-4612-8529-005EF1C37F4A}">
      <dsp:nvSpPr>
        <dsp:cNvPr id="0" name=""/>
        <dsp:cNvSpPr/>
      </dsp:nvSpPr>
      <dsp:spPr>
        <a:xfrm>
          <a:off x="0" y="2565470"/>
          <a:ext cx="1316354" cy="526542"/>
        </a:xfrm>
        <a:prstGeom prst="chevron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Contacts</a:t>
          </a:r>
        </a:p>
      </dsp:txBody>
      <dsp:txXfrm>
        <a:off x="263271" y="2565470"/>
        <a:ext cx="789812" cy="526542"/>
      </dsp:txXfrm>
    </dsp:sp>
    <dsp:sp modelId="{7E31380F-D6C8-488F-9714-BEF15EAF2479}">
      <dsp:nvSpPr>
        <dsp:cNvPr id="0" name=""/>
        <dsp:cNvSpPr/>
      </dsp:nvSpPr>
      <dsp:spPr>
        <a:xfrm>
          <a:off x="0" y="3165728"/>
          <a:ext cx="1316354" cy="526542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Key Features</a:t>
          </a:r>
        </a:p>
      </dsp:txBody>
      <dsp:txXfrm>
        <a:off x="263271" y="3165728"/>
        <a:ext cx="789812" cy="526542"/>
      </dsp:txXfrm>
    </dsp:sp>
    <dsp:sp modelId="{8F3DA56E-8269-4A91-93D8-EE2E238E2905}">
      <dsp:nvSpPr>
        <dsp:cNvPr id="0" name=""/>
        <dsp:cNvSpPr/>
      </dsp:nvSpPr>
      <dsp:spPr>
        <a:xfrm>
          <a:off x="0" y="3765986"/>
          <a:ext cx="1316354" cy="526542"/>
        </a:xfrm>
        <a:prstGeom prst="chevron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Validation</a:t>
          </a:r>
        </a:p>
      </dsp:txBody>
      <dsp:txXfrm>
        <a:off x="263271" y="3765986"/>
        <a:ext cx="789812" cy="526542"/>
      </dsp:txXfrm>
    </dsp:sp>
    <dsp:sp modelId="{6993827A-C813-4BBE-99EE-9AB381452E29}">
      <dsp:nvSpPr>
        <dsp:cNvPr id="0" name=""/>
        <dsp:cNvSpPr/>
      </dsp:nvSpPr>
      <dsp:spPr>
        <a:xfrm>
          <a:off x="0" y="4366244"/>
          <a:ext cx="1316354" cy="526542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 Analysis</a:t>
          </a:r>
        </a:p>
      </dsp:txBody>
      <dsp:txXfrm>
        <a:off x="263271" y="4366244"/>
        <a:ext cx="789812" cy="526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B1CD8D-D7D8-4A04-E374-16C075959B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F2BA2-8BFA-859E-321B-E85376482B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A10C1-A50A-43B3-BFA0-146DBB85EAB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068DE-7E36-9C88-3DCF-C641F4373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CAE5C-6C09-4668-ACF0-CDABF78225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3D40A-584C-41B4-891F-BAEE93AE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10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C52F8-B17D-4AF2-B7C8-722551B68DE4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B5E22-606D-49C3-9464-7C59F48F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255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026E105-B9FF-47D0-B348-7BB890C68C3E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DF9971D-8332-4800-AA93-EDA6CD5F44DE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17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1"/>
            <a:ext cx="109728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218" name="Picture 2" descr="Home - Etraveli Group">
            <a:extLst>
              <a:ext uri="{FF2B5EF4-FFF2-40B4-BE49-F238E27FC236}">
                <a16:creationId xmlns:a16="http://schemas.microsoft.com/office/drawing/2014/main" id="{1835443F-91A0-4AB8-96D1-E351582800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161789"/>
            <a:ext cx="1905000" cy="5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freepngimg.com/png/64770-computer-email-icons-free-hd-image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hyperlink" Target="https://pixabay.com/en/chat-icon-social-network-1873543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89254.html" TargetMode="External"/><Relationship Id="rId11" Type="http://schemas.microsoft.com/office/2007/relationships/diagramDrawing" Target="../diagrams/drawing3.xml"/><Relationship Id="rId5" Type="http://schemas.openxmlformats.org/officeDocument/2006/relationships/image" Target="../media/image11.sv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hart-red-arrow-growth-arrow-red-2741952/" TargetMode="Externa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12" Type="http://schemas.openxmlformats.org/officeDocument/2006/relationships/diagramLayout" Target="../diagrams/layou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diagramData" Target="../diagrams/data4.xml"/><Relationship Id="rId5" Type="http://schemas.openxmlformats.org/officeDocument/2006/relationships/image" Target="../media/image14.png"/><Relationship Id="rId15" Type="http://schemas.microsoft.com/office/2007/relationships/diagramDrawing" Target="../diagrams/drawing4.xml"/><Relationship Id="rId10" Type="http://schemas.openxmlformats.org/officeDocument/2006/relationships/hyperlink" Target="https://www.freestock.com/free-icons/vector-illustration-money-icon-569609065" TargetMode="External"/><Relationship Id="rId4" Type="http://schemas.openxmlformats.org/officeDocument/2006/relationships/hyperlink" Target="https://svgsilh.com/image/1292787.html" TargetMode="External"/><Relationship Id="rId9" Type="http://schemas.openxmlformats.org/officeDocument/2006/relationships/image" Target="../media/image17.jpg"/><Relationship Id="rId14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7.png"/><Relationship Id="rId10" Type="http://schemas.microsoft.com/office/2007/relationships/diagramDrawing" Target="../diagrams/drawing5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22.png"/><Relationship Id="rId7" Type="http://schemas.openxmlformats.org/officeDocument/2006/relationships/diagramData" Target="../diagrams/data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diagramDrawing" Target="../diagrams/drawing6.xml"/><Relationship Id="rId5" Type="http://schemas.openxmlformats.org/officeDocument/2006/relationships/image" Target="../media/image2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3.png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7149" y="1040614"/>
            <a:ext cx="8365402" cy="147002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Analysis and Recommendations for Efficient Customer Service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200" y="2924709"/>
            <a:ext cx="6400800" cy="1752600"/>
          </a:xfrm>
        </p:spPr>
        <p:txBody>
          <a:bodyPr/>
          <a:lstStyle/>
          <a:p>
            <a:pPr algn="l"/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Shahrzad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Khayatbashi</a:t>
            </a: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28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January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4EFFA-B031-431D-3EAB-6A1EEE1E0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0F0A-D7BA-5ABA-A28B-F855B584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Key Insights Unveiled from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E05F-2122-6BC2-D10A-669A1AF6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49" y="1920240"/>
            <a:ext cx="6069331" cy="2998786"/>
          </a:xfrm>
        </p:spPr>
        <p:txBody>
          <a:bodyPr>
            <a:normAutofit/>
          </a:bodyPr>
          <a:lstStyle/>
          <a:p>
            <a:r>
              <a:rPr lang="en-GB" sz="2800" dirty="0"/>
              <a:t>Key Findings for process improvement:</a:t>
            </a:r>
          </a:p>
          <a:p>
            <a:pPr lvl="1"/>
            <a:r>
              <a:rPr lang="en-US" sz="2400" dirty="0"/>
              <a:t>Using </a:t>
            </a:r>
            <a:r>
              <a:rPr lang="en-US" sz="2400" b="1" dirty="0"/>
              <a:t>Chat</a:t>
            </a:r>
            <a:r>
              <a:rPr lang="en-US" sz="2400" dirty="0"/>
              <a:t> more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Using </a:t>
            </a:r>
            <a:r>
              <a:rPr lang="en-US" sz="2400" b="1" dirty="0"/>
              <a:t>Emails</a:t>
            </a:r>
            <a:r>
              <a:rPr lang="en-US" sz="2400" dirty="0"/>
              <a:t> less</a:t>
            </a:r>
          </a:p>
          <a:p>
            <a:pPr marL="0" indent="0">
              <a:buNone/>
            </a:pPr>
            <a:endParaRPr lang="en-US" sz="2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5E062-E263-E211-093F-044F0753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FF6DA9-008F-8B48-92A6-B652298478BF}" type="slidenum">
              <a:rPr lang="en-US" smtClean="0"/>
              <a:pPr algn="r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F0705-3E71-4BE0-F743-2BC6637C2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940" y="1232693"/>
            <a:ext cx="4373880" cy="437388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235DCC-8887-093D-F66C-F56D6AF50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8041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EC8EAC9-C530-F9FC-3D05-CC01287B6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0800000" flipV="1">
            <a:off x="4423407" y="2704463"/>
            <a:ext cx="864870" cy="864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DB790-02AD-EABD-688A-B7B65BE7CA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638672" y="3811268"/>
            <a:ext cx="434339" cy="4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6E35-3C0C-48F4-B739-51BB7415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Sales Amount &amp; Revenue Analysis by Brands </a:t>
            </a:r>
            <a:r>
              <a:rPr lang="en-SE" sz="2800" dirty="0"/>
              <a:t>(</a:t>
            </a:r>
            <a:r>
              <a:rPr lang="en-GB" sz="2800" i="1" dirty="0"/>
              <a:t>and Partners</a:t>
            </a:r>
            <a:r>
              <a:rPr lang="en-SE" sz="2800" dirty="0"/>
              <a:t>)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E9240-E5A0-449F-B41B-61CF2F86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FF6DA9-008F-8B48-92A6-B652298478BF}" type="slidenum">
              <a:rPr lang="en-US" smtClean="0"/>
              <a:pPr algn="r"/>
              <a:t>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2E4873B-AA6F-42BE-8146-1232E6D5C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49" y="1288098"/>
            <a:ext cx="5362077" cy="31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7332104-3AB0-48C3-8942-D067F045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37" y="1288098"/>
            <a:ext cx="5461163" cy="32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403A2E-E361-458E-A771-6E19FB598489}"/>
              </a:ext>
            </a:extLst>
          </p:cNvPr>
          <p:cNvSpPr/>
          <p:nvPr/>
        </p:nvSpPr>
        <p:spPr>
          <a:xfrm>
            <a:off x="-1906" y="865401"/>
            <a:ext cx="12192000" cy="387667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83C6892-B9D7-49FC-8996-6C4A74C7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44" y="2376910"/>
            <a:ext cx="5224463" cy="44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3529591-A94E-9374-0583-6CD45C946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851175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7468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D83C-45E6-4E1C-A52A-6767439F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Distribution and Percentage of Contacts per Order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3C49E-93FC-48D0-9FA1-CF9BD355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FF6DA9-008F-8B48-92A6-B652298478BF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0C2CD80A-E5A8-4270-A5DA-A5B969454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983" y="1447104"/>
            <a:ext cx="7197635" cy="426346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E29EFE-39E3-4448-ACBA-F95557BB136A}"/>
              </a:ext>
            </a:extLst>
          </p:cNvPr>
          <p:cNvSpPr txBox="1"/>
          <p:nvPr/>
        </p:nvSpPr>
        <p:spPr>
          <a:xfrm>
            <a:off x="1955802" y="5746342"/>
            <a:ext cx="4916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Key Insight: </a:t>
            </a:r>
            <a:r>
              <a:rPr lang="en-US" sz="1200" i="1" dirty="0"/>
              <a:t>Around 45 percent of orders having contacts have one contact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BB1CF3-98BA-4BD7-8722-6C940EF3C339}"/>
              </a:ext>
            </a:extLst>
          </p:cNvPr>
          <p:cNvSpPr/>
          <p:nvPr/>
        </p:nvSpPr>
        <p:spPr>
          <a:xfrm>
            <a:off x="0" y="1458679"/>
            <a:ext cx="12192000" cy="45762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1AC06F-EC56-4BD2-B70A-7FA86D4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15" y="1272829"/>
            <a:ext cx="6379900" cy="370262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1B7CB1E-E651-4658-8FD7-372C9F894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63511" y="4830176"/>
            <a:ext cx="1125704" cy="110592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D2BE37-1F90-C9C3-30D3-393CA4A20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453089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1999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42A2-8FDC-4B97-A1F6-0D055738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Finding Patterns and Key Insights in Data Using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7C0D4-8923-4855-890D-898CCFD6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FF6DA9-008F-8B48-92A6-B652298478BF}" type="slidenum">
              <a:rPr lang="en-US" smtClean="0"/>
              <a:pPr algn="r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2AED87-B8CB-5C0C-0C7A-9BD8FF00D8B8}"/>
              </a:ext>
            </a:extLst>
          </p:cNvPr>
          <p:cNvGrpSpPr/>
          <p:nvPr/>
        </p:nvGrpSpPr>
        <p:grpSpPr>
          <a:xfrm>
            <a:off x="1914486" y="1485153"/>
            <a:ext cx="8585424" cy="983045"/>
            <a:chOff x="1914486" y="1485153"/>
            <a:chExt cx="8585424" cy="9830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FCC278-1496-477F-85E9-7C1F6216B2B8}"/>
                </a:ext>
              </a:extLst>
            </p:cNvPr>
            <p:cNvSpPr txBox="1"/>
            <p:nvPr/>
          </p:nvSpPr>
          <p:spPr>
            <a:xfrm>
              <a:off x="1914486" y="1485153"/>
              <a:ext cx="189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Selected features: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CFDE85-CF8A-45E7-9528-0E4F77D60034}"/>
                </a:ext>
              </a:extLst>
            </p:cNvPr>
            <p:cNvSpPr/>
            <p:nvPr/>
          </p:nvSpPr>
          <p:spPr>
            <a:xfrm>
              <a:off x="2248925" y="1901352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066A0C-E425-40A7-9DD9-314444ACC12B}"/>
                </a:ext>
              </a:extLst>
            </p:cNvPr>
            <p:cNvSpPr txBox="1"/>
            <p:nvPr/>
          </p:nvSpPr>
          <p:spPr>
            <a:xfrm>
              <a:off x="2403374" y="1839527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Brand A</a:t>
              </a:r>
              <a:endParaRPr lang="en-US" sz="1400" i="1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4B88CC-97D3-495F-8314-6F108C12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248925" y="1875057"/>
              <a:ext cx="241236" cy="2367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C9C952-25E6-4ED9-8C4A-8F78C8162295}"/>
                </a:ext>
              </a:extLst>
            </p:cNvPr>
            <p:cNvSpPr/>
            <p:nvPr/>
          </p:nvSpPr>
          <p:spPr>
            <a:xfrm>
              <a:off x="2248925" y="2222246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ACF30D-93F1-44BD-81F6-B17025AFB3E9}"/>
                </a:ext>
              </a:extLst>
            </p:cNvPr>
            <p:cNvSpPr txBox="1"/>
            <p:nvPr/>
          </p:nvSpPr>
          <p:spPr>
            <a:xfrm>
              <a:off x="2403373" y="2160421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Bran B</a:t>
              </a:r>
              <a:endParaRPr lang="en-US" sz="1400" i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46BBC1-B1DD-40C2-94CB-EE9C9A6E9087}"/>
                </a:ext>
              </a:extLst>
            </p:cNvPr>
            <p:cNvSpPr/>
            <p:nvPr/>
          </p:nvSpPr>
          <p:spPr>
            <a:xfrm>
              <a:off x="3226869" y="1901352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634CA-EBE8-42E7-A074-94F31BC2C77B}"/>
                </a:ext>
              </a:extLst>
            </p:cNvPr>
            <p:cNvSpPr txBox="1"/>
            <p:nvPr/>
          </p:nvSpPr>
          <p:spPr>
            <a:xfrm>
              <a:off x="3381318" y="1839527"/>
              <a:ext cx="772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Brand D</a:t>
              </a:r>
              <a:endParaRPr lang="en-US" sz="1400" i="1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0D5C090-2B8B-4A06-822E-2B0556B6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262643" y="2195951"/>
              <a:ext cx="241236" cy="236714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DD20F4F-F115-4211-AE94-BD4D45D69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260699" y="1875057"/>
              <a:ext cx="241236" cy="2367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D4BDD2-F614-479E-858B-CC2E500246D5}"/>
                </a:ext>
              </a:extLst>
            </p:cNvPr>
            <p:cNvSpPr/>
            <p:nvPr/>
          </p:nvSpPr>
          <p:spPr>
            <a:xfrm>
              <a:off x="3224734" y="2222246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8DB847-AE62-4E4E-A105-AE03A9EE7C4E}"/>
                </a:ext>
              </a:extLst>
            </p:cNvPr>
            <p:cNvSpPr txBox="1"/>
            <p:nvPr/>
          </p:nvSpPr>
          <p:spPr>
            <a:xfrm>
              <a:off x="3379182" y="2160421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Brand Others</a:t>
              </a:r>
              <a:endParaRPr lang="en-US" sz="1400" i="1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F932C29-47F6-4647-837D-3CCE410ED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258564" y="2195951"/>
              <a:ext cx="241236" cy="23671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291F5F-21F1-436A-AD02-E1992A8D35DD}"/>
                </a:ext>
              </a:extLst>
            </p:cNvPr>
            <p:cNvSpPr/>
            <p:nvPr/>
          </p:nvSpPr>
          <p:spPr>
            <a:xfrm>
              <a:off x="4651792" y="1901352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FE7C8-AFD8-4CF7-B365-B7B7B6C64443}"/>
                </a:ext>
              </a:extLst>
            </p:cNvPr>
            <p:cNvSpPr txBox="1"/>
            <p:nvPr/>
          </p:nvSpPr>
          <p:spPr>
            <a:xfrm>
              <a:off x="4806240" y="1839527"/>
              <a:ext cx="872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Partner A</a:t>
              </a:r>
              <a:endParaRPr lang="en-US" sz="1400" i="1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F686030-19A3-4276-9A64-47393B9A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85622" y="1875057"/>
              <a:ext cx="241236" cy="2367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5262A6-9557-4EBA-8951-5C01AEA6B415}"/>
                </a:ext>
              </a:extLst>
            </p:cNvPr>
            <p:cNvSpPr/>
            <p:nvPr/>
          </p:nvSpPr>
          <p:spPr>
            <a:xfrm>
              <a:off x="4654693" y="2222246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6E26DB-F302-49CC-81C4-1943E5215B90}"/>
                </a:ext>
              </a:extLst>
            </p:cNvPr>
            <p:cNvSpPr txBox="1"/>
            <p:nvPr/>
          </p:nvSpPr>
          <p:spPr>
            <a:xfrm>
              <a:off x="4809141" y="2160421"/>
              <a:ext cx="865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Partner B</a:t>
              </a:r>
              <a:endParaRPr lang="en-US" sz="1400" i="1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CF9826F-AB85-412A-8D2B-E2ABE79F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88523" y="2195951"/>
              <a:ext cx="241236" cy="2367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92439A-BCCE-49A1-A2E6-E099AA3AD2E9}"/>
                </a:ext>
              </a:extLst>
            </p:cNvPr>
            <p:cNvSpPr/>
            <p:nvPr/>
          </p:nvSpPr>
          <p:spPr>
            <a:xfrm>
              <a:off x="6077124" y="1901352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90D3CC-A408-47ED-9413-4ADF3BA85B76}"/>
                </a:ext>
              </a:extLst>
            </p:cNvPr>
            <p:cNvSpPr txBox="1"/>
            <p:nvPr/>
          </p:nvSpPr>
          <p:spPr>
            <a:xfrm>
              <a:off x="6231572" y="1839527"/>
              <a:ext cx="862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Partner C</a:t>
              </a:r>
              <a:endParaRPr lang="en-US" sz="1400" i="1" dirty="0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8D42870-4B6D-4AC7-84BD-12C3EA5E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10954" y="1875057"/>
              <a:ext cx="241236" cy="2367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1122E8-C2DE-4502-A484-1BE3B33D2A08}"/>
                </a:ext>
              </a:extLst>
            </p:cNvPr>
            <p:cNvSpPr/>
            <p:nvPr/>
          </p:nvSpPr>
          <p:spPr>
            <a:xfrm>
              <a:off x="6075076" y="2222246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7862B6-D4DB-4E2B-9B54-ECCEAA833173}"/>
                </a:ext>
              </a:extLst>
            </p:cNvPr>
            <p:cNvSpPr txBox="1"/>
            <p:nvPr/>
          </p:nvSpPr>
          <p:spPr>
            <a:xfrm>
              <a:off x="6229524" y="2160421"/>
              <a:ext cx="1255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i="1" dirty="0"/>
                <a:t>Partner Others</a:t>
              </a:r>
              <a:endParaRPr lang="en-US" sz="1400" i="1" dirty="0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75EB500-1C7D-49BB-9DEE-AD7690488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08906" y="2195951"/>
              <a:ext cx="241236" cy="2367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23A164-2F15-4559-8BF0-A2B453FF0EEE}"/>
                </a:ext>
              </a:extLst>
            </p:cNvPr>
            <p:cNvSpPr/>
            <p:nvPr/>
          </p:nvSpPr>
          <p:spPr>
            <a:xfrm>
              <a:off x="7826886" y="1901352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AA74E1-EF3D-43AD-954B-64E827F67785}"/>
                </a:ext>
              </a:extLst>
            </p:cNvPr>
            <p:cNvSpPr txBox="1"/>
            <p:nvPr/>
          </p:nvSpPr>
          <p:spPr>
            <a:xfrm>
              <a:off x="7981335" y="1839527"/>
              <a:ext cx="2518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order:num_of_booking_system</a:t>
              </a:r>
              <a:endParaRPr lang="en-US" sz="1400" i="1" dirty="0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3C87DD5A-1A40-4707-984D-F5D861AE1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7860716" y="1875057"/>
              <a:ext cx="241236" cy="2367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64F2B7-49E2-4861-86A8-9B61AB082FB6}"/>
                </a:ext>
              </a:extLst>
            </p:cNvPr>
            <p:cNvSpPr/>
            <p:nvPr/>
          </p:nvSpPr>
          <p:spPr>
            <a:xfrm>
              <a:off x="7829418" y="2222246"/>
              <a:ext cx="184124" cy="184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C651F0-9D8F-4305-AE36-18E74A6911F0}"/>
                </a:ext>
              </a:extLst>
            </p:cNvPr>
            <p:cNvSpPr txBox="1"/>
            <p:nvPr/>
          </p:nvSpPr>
          <p:spPr>
            <a:xfrm>
              <a:off x="7983867" y="2160421"/>
              <a:ext cx="1546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order:num_of_pnr</a:t>
              </a:r>
              <a:endParaRPr lang="en-US" sz="1400" i="1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395A0D44-63E8-4644-9BC6-05F535CB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7863248" y="2195951"/>
              <a:ext cx="241236" cy="236714"/>
            </a:xfrm>
            <a:prstGeom prst="rect">
              <a:avLst/>
            </a:prstGeom>
          </p:spPr>
        </p:pic>
      </p:grpSp>
      <p:pic>
        <p:nvPicPr>
          <p:cNvPr id="37" name="Picture 10">
            <a:extLst>
              <a:ext uri="{FF2B5EF4-FFF2-40B4-BE49-F238E27FC236}">
                <a16:creationId xmlns:a16="http://schemas.microsoft.com/office/drawing/2014/main" id="{74E0873D-B7A0-4C1E-A8CC-89D9C68D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75" y="2767902"/>
            <a:ext cx="4282138" cy="38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F1DF6655-BC21-47C5-8CEE-A527E58C8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86" y="2744926"/>
            <a:ext cx="4783488" cy="315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01F65B-D175-450D-84B7-4BBCC3433149}"/>
              </a:ext>
            </a:extLst>
          </p:cNvPr>
          <p:cNvSpPr txBox="1"/>
          <p:nvPr/>
        </p:nvSpPr>
        <p:spPr>
          <a:xfrm>
            <a:off x="2436569" y="5836310"/>
            <a:ext cx="3478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First I applied </a:t>
            </a:r>
            <a:r>
              <a:rPr lang="sv-SE" i="1" dirty="0"/>
              <a:t>Elbow Method on Sample data of 20,000 Rows</a:t>
            </a:r>
            <a:endParaRPr lang="en-GB" i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57083C2-38AC-401D-BC5A-6341145C2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59438" y="2767902"/>
            <a:ext cx="4357136" cy="29181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CEFB16-7F91-4BEA-A535-4DE03749C5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602348" y="3105048"/>
            <a:ext cx="579940" cy="57994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FBEFFF-AEBA-A8BB-BD2C-276C6FD0A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622328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3221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5F5E-3DF6-48CD-A301-BC46FB35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Number of Contacts &amp; Revenue by Brands (and Partners)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33C98B-5D80-4DE3-807F-B0093431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83" y="1091240"/>
            <a:ext cx="5320034" cy="317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43544BC-334A-4EAC-84FC-D08CEE64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17" y="1048400"/>
            <a:ext cx="5563683" cy="331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B87A8B-2D2A-4F1B-969B-D3BF54ED602F}"/>
              </a:ext>
            </a:extLst>
          </p:cNvPr>
          <p:cNvSpPr/>
          <p:nvPr/>
        </p:nvSpPr>
        <p:spPr>
          <a:xfrm>
            <a:off x="11430" y="974961"/>
            <a:ext cx="12192000" cy="387667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3B321F5D-88B6-4037-99FC-868A2941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72" y="3037059"/>
            <a:ext cx="4743045" cy="38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C69EA1A-84BC-4E54-A2E6-59382AE5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81" y="3008526"/>
            <a:ext cx="4548418" cy="38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D3359EE-A3B0-4D37-9D72-C42086B86955}"/>
              </a:ext>
            </a:extLst>
          </p:cNvPr>
          <p:cNvSpPr/>
          <p:nvPr/>
        </p:nvSpPr>
        <p:spPr>
          <a:xfrm>
            <a:off x="2628011" y="3170082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891FFA-367C-4919-99F9-E407571E1CD4}"/>
              </a:ext>
            </a:extLst>
          </p:cNvPr>
          <p:cNvSpPr/>
          <p:nvPr/>
        </p:nvSpPr>
        <p:spPr>
          <a:xfrm>
            <a:off x="3484128" y="3170082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D1EAB1-3D01-4FE5-B82E-7C1E0A49DCFF}"/>
              </a:ext>
            </a:extLst>
          </p:cNvPr>
          <p:cNvSpPr/>
          <p:nvPr/>
        </p:nvSpPr>
        <p:spPr>
          <a:xfrm>
            <a:off x="5203079" y="3170082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CF2995-BD3D-4E54-B73C-23FADB22D38A}"/>
              </a:ext>
            </a:extLst>
          </p:cNvPr>
          <p:cNvSpPr/>
          <p:nvPr/>
        </p:nvSpPr>
        <p:spPr>
          <a:xfrm>
            <a:off x="7028254" y="3202484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EB3423-801E-4643-9967-D74C600356BB}"/>
              </a:ext>
            </a:extLst>
          </p:cNvPr>
          <p:cNvSpPr/>
          <p:nvPr/>
        </p:nvSpPr>
        <p:spPr>
          <a:xfrm>
            <a:off x="7882518" y="3202250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BE9F44-9981-41CC-932C-CFEF10B57619}"/>
              </a:ext>
            </a:extLst>
          </p:cNvPr>
          <p:cNvSpPr/>
          <p:nvPr/>
        </p:nvSpPr>
        <p:spPr>
          <a:xfrm>
            <a:off x="9588402" y="3202484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555B24-CC4C-439A-822C-8C9DFE06DFDD}"/>
              </a:ext>
            </a:extLst>
          </p:cNvPr>
          <p:cNvSpPr/>
          <p:nvPr/>
        </p:nvSpPr>
        <p:spPr>
          <a:xfrm>
            <a:off x="3480953" y="3996184"/>
            <a:ext cx="2575068" cy="2378450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5CCC1-244C-4E5D-BD61-359497219C39}"/>
              </a:ext>
            </a:extLst>
          </p:cNvPr>
          <p:cNvSpPr/>
          <p:nvPr/>
        </p:nvSpPr>
        <p:spPr>
          <a:xfrm>
            <a:off x="7882518" y="4020181"/>
            <a:ext cx="2575068" cy="2378450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CCB9F2E3-7EE2-41A7-8BF2-D8AED980580C}"/>
              </a:ext>
            </a:extLst>
          </p:cNvPr>
          <p:cNvSpPr txBox="1">
            <a:spLocks/>
          </p:cNvSpPr>
          <p:nvPr/>
        </p:nvSpPr>
        <p:spPr>
          <a:xfrm>
            <a:off x="8752124" y="639894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1FF6DA9-008F-8B48-92A6-B652298478BF}" type="slidenum">
              <a:rPr lang="en-US" smtClean="0"/>
              <a:pPr algn="r"/>
              <a:t>6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B0A40D-53B3-6807-0E25-7307AAB5D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933056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0627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D511-190F-4135-97A4-FFC56371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Analysis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8454-D0CD-4392-AC92-2E0968C9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FF6DA9-008F-8B48-92A6-B652298478BF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DFB6D9-0618-48A2-988B-2F028352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57" y="1567452"/>
            <a:ext cx="6368503" cy="37674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70EAC7-02EC-49AF-BD27-B0718817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670" y="695100"/>
            <a:ext cx="6642610" cy="4777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FF2D02-A525-48FF-992C-CA573DE76A2B}"/>
              </a:ext>
            </a:extLst>
          </p:cNvPr>
          <p:cNvSpPr txBox="1"/>
          <p:nvPr/>
        </p:nvSpPr>
        <p:spPr>
          <a:xfrm>
            <a:off x="4910755" y="1117669"/>
            <a:ext cx="3478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N</a:t>
            </a:r>
            <a:r>
              <a:rPr lang="en-SE" i="1" dirty="0"/>
              <a:t>um contact&gt;=10</a:t>
            </a:r>
          </a:p>
          <a:p>
            <a:pPr algn="ctr"/>
            <a:r>
              <a:rPr lang="en-SE" i="1" dirty="0"/>
              <a:t>5 % Activities</a:t>
            </a:r>
            <a:endParaRPr lang="en-GB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8E6309-9768-4586-9178-E5F0C029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865" y="3674255"/>
            <a:ext cx="1059603" cy="3807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E95B33-3557-4491-AB36-D15F711F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126" y="3652604"/>
            <a:ext cx="1159925" cy="42530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5A9EE76-AD0D-4861-818D-A717C447563B}"/>
              </a:ext>
            </a:extLst>
          </p:cNvPr>
          <p:cNvSpPr/>
          <p:nvPr/>
        </p:nvSpPr>
        <p:spPr>
          <a:xfrm>
            <a:off x="4945467" y="3048775"/>
            <a:ext cx="2689802" cy="150495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C5A74D-610C-4F03-9C24-DEEB58E9C06F}"/>
              </a:ext>
            </a:extLst>
          </p:cNvPr>
          <p:cNvSpPr/>
          <p:nvPr/>
        </p:nvSpPr>
        <p:spPr>
          <a:xfrm>
            <a:off x="0" y="967740"/>
            <a:ext cx="12192000" cy="432280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D4E577-887C-4705-A8A8-6E4316DFF63B}"/>
              </a:ext>
            </a:extLst>
          </p:cNvPr>
          <p:cNvSpPr/>
          <p:nvPr/>
        </p:nvSpPr>
        <p:spPr>
          <a:xfrm>
            <a:off x="11270334" y="1024299"/>
            <a:ext cx="852942" cy="793934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100" dirty="0">
                <a:solidFill>
                  <a:schemeClr val="tx1"/>
                </a:solidFill>
              </a:rPr>
              <a:t>BRAND: </a:t>
            </a:r>
          </a:p>
          <a:p>
            <a:pPr algn="ctr"/>
            <a:r>
              <a:rPr lang="en-SE" sz="1100" dirty="0">
                <a:solidFill>
                  <a:schemeClr val="tx1"/>
                </a:solidFill>
              </a:rPr>
              <a:t>BCD</a:t>
            </a:r>
            <a:br>
              <a:rPr lang="en-SE" sz="1100" dirty="0">
                <a:solidFill>
                  <a:schemeClr val="tx1"/>
                </a:solidFill>
              </a:rPr>
            </a:br>
            <a:r>
              <a:rPr lang="en-SE" sz="1100" dirty="0">
                <a:solidFill>
                  <a:schemeClr val="tx1"/>
                </a:solidFill>
              </a:rPr>
              <a:t>PARTNER: BCD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5F3D02-5CE2-4B78-9891-0281495C122C}"/>
              </a:ext>
            </a:extLst>
          </p:cNvPr>
          <p:cNvSpPr/>
          <p:nvPr/>
        </p:nvSpPr>
        <p:spPr>
          <a:xfrm>
            <a:off x="61209" y="1024299"/>
            <a:ext cx="852942" cy="79393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100" dirty="0">
                <a:solidFill>
                  <a:schemeClr val="tx1"/>
                </a:solidFill>
              </a:rPr>
              <a:t>BRAND: </a:t>
            </a:r>
          </a:p>
          <a:p>
            <a:pPr algn="ctr"/>
            <a:r>
              <a:rPr lang="en-SE" sz="1100" dirty="0">
                <a:solidFill>
                  <a:schemeClr val="tx1"/>
                </a:solidFill>
              </a:rPr>
              <a:t>A</a:t>
            </a:r>
            <a:br>
              <a:rPr lang="en-SE" sz="1100" dirty="0">
                <a:solidFill>
                  <a:schemeClr val="tx1"/>
                </a:solidFill>
              </a:rPr>
            </a:br>
            <a:r>
              <a:rPr lang="en-SE" sz="1100" dirty="0">
                <a:solidFill>
                  <a:schemeClr val="tx1"/>
                </a:solidFill>
              </a:rPr>
              <a:t>PARTNER: ABD</a:t>
            </a: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A24331D-F383-45B6-8417-6986CE624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765" y="1381025"/>
            <a:ext cx="8268721" cy="493681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2E33EA-D330-39CA-1C77-EB3A72E2D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975267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939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 animBg="1"/>
      <p:bldP spid="4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C8B7-8F77-442E-814C-7E0B88DF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Directions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2621-B2A6-4E51-89C9-37CA1E7B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49" y="1577340"/>
            <a:ext cx="5109212" cy="4188460"/>
          </a:xfrm>
        </p:spPr>
        <p:txBody>
          <a:bodyPr>
            <a:normAutofit/>
          </a:bodyPr>
          <a:lstStyle/>
          <a:p>
            <a:r>
              <a:rPr lang="en-GB" sz="2000" b="1" dirty="0"/>
              <a:t>Opportunities for Improvement:</a:t>
            </a:r>
            <a:endParaRPr lang="en-SE" sz="2000" b="1" dirty="0"/>
          </a:p>
          <a:p>
            <a:pPr lvl="1"/>
            <a:r>
              <a:rPr lang="en-GB" sz="2000" dirty="0"/>
              <a:t>Using more Chats</a:t>
            </a:r>
          </a:p>
          <a:p>
            <a:pPr lvl="1"/>
            <a:r>
              <a:rPr lang="en-GB" sz="2000" dirty="0"/>
              <a:t>Using less Emails</a:t>
            </a:r>
          </a:p>
          <a:p>
            <a:pPr lvl="1"/>
            <a:r>
              <a:rPr lang="en-GB" sz="2000" dirty="0"/>
              <a:t>Call Transcription and Analysis</a:t>
            </a:r>
            <a:endParaRPr lang="en-SE" sz="2000" dirty="0"/>
          </a:p>
          <a:p>
            <a:pPr lvl="1"/>
            <a:r>
              <a:rPr lang="en-GB" sz="2000" dirty="0"/>
              <a:t>Implementing Chatbots</a:t>
            </a:r>
            <a:endParaRPr lang="en-SE" sz="2000" dirty="0"/>
          </a:p>
          <a:p>
            <a:r>
              <a:rPr lang="en-GB" sz="2000" b="1" dirty="0"/>
              <a:t>Threats to Validity:</a:t>
            </a:r>
            <a:endParaRPr lang="en-SE" sz="2000" dirty="0"/>
          </a:p>
          <a:p>
            <a:pPr lvl="1"/>
            <a:r>
              <a:rPr lang="en-GB" sz="2000" dirty="0"/>
              <a:t>Extracted Data Period</a:t>
            </a:r>
            <a:endParaRPr lang="en-SE" sz="2000" dirty="0"/>
          </a:p>
          <a:p>
            <a:pPr lvl="1"/>
            <a:r>
              <a:rPr lang="en-GB" sz="2000" dirty="0"/>
              <a:t>Domain Knowledge</a:t>
            </a:r>
            <a:endParaRPr lang="en-SE" sz="2000" dirty="0"/>
          </a:p>
          <a:p>
            <a:r>
              <a:rPr lang="en-GB" sz="2000" b="1" dirty="0"/>
              <a:t>Potential Areas for Further Investigation:</a:t>
            </a:r>
            <a:endParaRPr lang="en-SE" sz="2000" b="1" dirty="0"/>
          </a:p>
          <a:p>
            <a:pPr lvl="1"/>
            <a:r>
              <a:rPr lang="en-GB" sz="2000" dirty="0"/>
              <a:t>Number of Booking Systems and PNRs</a:t>
            </a:r>
            <a:endParaRPr lang="en-SE" sz="2000" dirty="0"/>
          </a:p>
          <a:p>
            <a:pPr lvl="1"/>
            <a:r>
              <a:rPr lang="en-GB" sz="2000" dirty="0"/>
              <a:t>Cancellations and Booking Changes</a:t>
            </a:r>
            <a:endParaRPr lang="en-SE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84D4-0D7F-4373-9B78-9A3BEEF1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FF6DA9-008F-8B48-92A6-B652298478BF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5189A-9A33-40F6-BDE2-5AFC7F73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836" y="1294288"/>
            <a:ext cx="4754564" cy="4754564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F90874-B384-EA45-9271-A95F615C5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313519"/>
              </p:ext>
            </p:extLst>
          </p:nvPr>
        </p:nvGraphicFramePr>
        <p:xfrm>
          <a:off x="-1906" y="0"/>
          <a:ext cx="1316355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81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3818</TotalTime>
  <Words>274</Words>
  <Application>Microsoft Office PowerPoint</Application>
  <PresentationFormat>Widescreen</PresentationFormat>
  <Paragraphs>87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Exploratory Analysis and Recommendations for Efficient Customer Service</vt:lpstr>
      <vt:lpstr>Key Insights Unveiled from the Dataset</vt:lpstr>
      <vt:lpstr>Sales Amount &amp; Revenue Analysis by Brands (and Partners)</vt:lpstr>
      <vt:lpstr>Distribution and Percentage of Contacts per Order</vt:lpstr>
      <vt:lpstr>Finding Patterns and Key Insights in Data Using Clustering</vt:lpstr>
      <vt:lpstr>Number of Contacts &amp; Revenue by Brands (and Partners)</vt:lpstr>
      <vt:lpstr>Process Analysis</vt:lpstr>
      <vt:lpstr>Summary and Future Directions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/>
  <cp:keywords/>
  <cp:lastModifiedBy>Shahrzad Khayatbashi</cp:lastModifiedBy>
  <cp:revision>16</cp:revision>
  <dcterms:created xsi:type="dcterms:W3CDTF">2013-01-27T09:14:16Z</dcterms:created>
  <dcterms:modified xsi:type="dcterms:W3CDTF">2025-01-28T09:08:15Z</dcterms:modified>
  <cp:category/>
</cp:coreProperties>
</file>